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69" r:id="rId2"/>
    <p:sldId id="274" r:id="rId3"/>
    <p:sldId id="259" r:id="rId4"/>
    <p:sldId id="271" r:id="rId5"/>
    <p:sldId id="266" r:id="rId6"/>
    <p:sldId id="267" r:id="rId7"/>
    <p:sldId id="277" r:id="rId8"/>
    <p:sldId id="280" r:id="rId9"/>
    <p:sldId id="283" r:id="rId10"/>
    <p:sldId id="282" r:id="rId11"/>
    <p:sldId id="285" r:id="rId12"/>
    <p:sldId id="275" r:id="rId13"/>
    <p:sldId id="286" r:id="rId14"/>
    <p:sldId id="264" r:id="rId15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CB9965-A8CF-43E9-B724-06F8DA8F8D43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75D55E-D9B5-4510-92F4-F770A80F19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2546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6C483-4184-49F8-8A85-0DBFEE22B2D5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625E-17D9-4231-AD61-D5E2CECB4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866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6C483-4184-49F8-8A85-0DBFEE22B2D5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625E-17D9-4231-AD61-D5E2CECB4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331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6C483-4184-49F8-8A85-0DBFEE22B2D5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625E-17D9-4231-AD61-D5E2CECB4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605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6C483-4184-49F8-8A85-0DBFEE22B2D5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625E-17D9-4231-AD61-D5E2CECB4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450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6C483-4184-49F8-8A85-0DBFEE22B2D5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625E-17D9-4231-AD61-D5E2CECB4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389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6C483-4184-49F8-8A85-0DBFEE22B2D5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625E-17D9-4231-AD61-D5E2CECB4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648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6C483-4184-49F8-8A85-0DBFEE22B2D5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625E-17D9-4231-AD61-D5E2CECB4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015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6C483-4184-49F8-8A85-0DBFEE22B2D5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625E-17D9-4231-AD61-D5E2CECB4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632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6C483-4184-49F8-8A85-0DBFEE22B2D5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625E-17D9-4231-AD61-D5E2CECB4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48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6C483-4184-49F8-8A85-0DBFEE22B2D5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625E-17D9-4231-AD61-D5E2CECB4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027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6C483-4184-49F8-8A85-0DBFEE22B2D5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625E-17D9-4231-AD61-D5E2CECB4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019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6C483-4184-49F8-8A85-0DBFEE22B2D5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5625E-17D9-4231-AD61-D5E2CECB4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782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895600"/>
            <a:ext cx="7772400" cy="1752600"/>
          </a:xfrm>
        </p:spPr>
        <p:txBody>
          <a:bodyPr>
            <a:normAutofit/>
          </a:bodyPr>
          <a:lstStyle/>
          <a:p>
            <a:pPr lvl="0" algn="ctr">
              <a:spcBef>
                <a:spcPct val="20000"/>
              </a:spcBef>
            </a:pPr>
            <a:r>
              <a:rPr lang="en-US" sz="2000" cap="none" dirty="0">
                <a:solidFill>
                  <a:prstClr val="black">
                    <a:tint val="75000"/>
                  </a:prstClr>
                </a:solidFill>
                <a:ea typeface="+mn-ea"/>
                <a:cs typeface="+mn-cs"/>
              </a:rPr>
              <a:t/>
            </a:r>
            <a:br>
              <a:rPr lang="en-US" sz="2000" cap="none" dirty="0">
                <a:solidFill>
                  <a:prstClr val="black">
                    <a:tint val="75000"/>
                  </a:prstClr>
                </a:solidFill>
                <a:ea typeface="+mn-ea"/>
                <a:cs typeface="+mn-cs"/>
              </a:rPr>
            </a:br>
            <a:r>
              <a:rPr lang="en-US" sz="2000" cap="none" dirty="0">
                <a:solidFill>
                  <a:prstClr val="black">
                    <a:tint val="75000"/>
                  </a:prstClr>
                </a:solidFill>
                <a:ea typeface="+mn-ea"/>
                <a:cs typeface="+mn-cs"/>
              </a:rPr>
              <a:t>Suresh Babu</a:t>
            </a:r>
            <a:br>
              <a:rPr lang="en-US" sz="2000" cap="none" dirty="0">
                <a:solidFill>
                  <a:prstClr val="black">
                    <a:tint val="75000"/>
                  </a:prstClr>
                </a:solidFill>
                <a:ea typeface="+mn-ea"/>
                <a:cs typeface="+mn-cs"/>
              </a:rPr>
            </a:br>
            <a:r>
              <a:rPr lang="en-US" sz="2000" cap="none" dirty="0">
                <a:solidFill>
                  <a:prstClr val="black">
                    <a:tint val="75000"/>
                  </a:prstClr>
                </a:solidFill>
                <a:ea typeface="+mn-ea"/>
                <a:cs typeface="+mn-cs"/>
              </a:rPr>
              <a:t>PNG Policy Dialogue Presentation </a:t>
            </a:r>
            <a:br>
              <a:rPr lang="en-US" sz="2000" cap="none" dirty="0">
                <a:solidFill>
                  <a:prstClr val="black">
                    <a:tint val="75000"/>
                  </a:prstClr>
                </a:solidFill>
                <a:ea typeface="+mn-ea"/>
                <a:cs typeface="+mn-cs"/>
              </a:rPr>
            </a:br>
            <a:r>
              <a:rPr lang="en-US" sz="2000" cap="none" dirty="0">
                <a:solidFill>
                  <a:prstClr val="black">
                    <a:tint val="75000"/>
                  </a:prstClr>
                </a:solidFill>
                <a:ea typeface="+mn-ea"/>
                <a:cs typeface="+mn-cs"/>
              </a:rPr>
              <a:t>September 10, 2018 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57201"/>
            <a:ext cx="7772400" cy="2286000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en-US" sz="8400" b="1" dirty="0"/>
              <a:t>Understanding Policy Process in Developing Countries: Case Studies and Lessons</a:t>
            </a:r>
            <a:endParaRPr lang="en-US" sz="5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4343402"/>
            <a:ext cx="7932130" cy="2965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3014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Lessons from Nigeria</a:t>
            </a:r>
            <a:br>
              <a:rPr lang="en-US" dirty="0"/>
            </a:br>
            <a:r>
              <a:rPr lang="en-US" sz="2700" dirty="0"/>
              <a:t>Source: Babu et al (2014)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Coalition of food security NGOs</a:t>
            </a:r>
          </a:p>
          <a:p>
            <a:r>
              <a:rPr lang="en-US" dirty="0"/>
              <a:t>Very little attention or consultation until 2007-08 food crisis</a:t>
            </a:r>
          </a:p>
          <a:p>
            <a:r>
              <a:rPr lang="en-US" dirty="0"/>
              <a:t>Activism during the crisis help to bring the members together</a:t>
            </a:r>
          </a:p>
          <a:p>
            <a:r>
              <a:rPr lang="en-US" dirty="0"/>
              <a:t>Action Aid – capacity strengthening of the members</a:t>
            </a:r>
          </a:p>
          <a:p>
            <a:r>
              <a:rPr lang="en-US" dirty="0"/>
              <a:t>Better demand for intervention programs and delivery of services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600200"/>
            <a:ext cx="4038600" cy="4953000"/>
          </a:xfrm>
        </p:spPr>
      </p:pic>
    </p:spTree>
    <p:extLst>
      <p:ext uri="{BB962C8B-B14F-4D97-AF65-F5344CB8AC3E}">
        <p14:creationId xmlns:p14="http://schemas.microsoft.com/office/powerpoint/2010/main" val="21459869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Thematic Application:</a:t>
            </a:r>
            <a:br>
              <a:rPr lang="en-US" sz="2800" dirty="0"/>
            </a:br>
            <a:r>
              <a:rPr lang="en-US" sz="2800" dirty="0"/>
              <a:t>Tools and Applications to Policy and Extension Communications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Setting extension policy priorities</a:t>
            </a:r>
          </a:p>
          <a:p>
            <a:r>
              <a:rPr lang="en-US" dirty="0"/>
              <a:t>Mapping extension policy system</a:t>
            </a:r>
          </a:p>
          <a:p>
            <a:r>
              <a:rPr lang="en-US" dirty="0"/>
              <a:t>Developing policy chronology fro extension</a:t>
            </a:r>
          </a:p>
          <a:p>
            <a:r>
              <a:rPr lang="en-US" dirty="0"/>
              <a:t>Institutional Architecture Analysis</a:t>
            </a:r>
          </a:p>
          <a:p>
            <a:r>
              <a:rPr lang="en-US" dirty="0"/>
              <a:t>Stakeholder mapping – Application to ATMA</a:t>
            </a:r>
          </a:p>
          <a:p>
            <a:r>
              <a:rPr lang="en-US" dirty="0"/>
              <a:t>Assessing the needs for extension communication</a:t>
            </a:r>
          </a:p>
          <a:p>
            <a:r>
              <a:rPr lang="en-US" dirty="0"/>
              <a:t>Developing policy communication strategies</a:t>
            </a:r>
          </a:p>
          <a:p>
            <a:r>
              <a:rPr lang="en-US" dirty="0"/>
              <a:t>All the above tools will be developed as part of the group exercise by the participants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2519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04800"/>
            <a:ext cx="7543800" cy="1290009"/>
          </a:xfrm>
        </p:spPr>
        <p:txBody>
          <a:bodyPr>
            <a:normAutofit fontScale="90000"/>
          </a:bodyPr>
          <a:lstStyle/>
          <a:p>
            <a:r>
              <a:rPr lang="en-US" dirty="0"/>
              <a:t>Issues in the context of Nepal Agriculture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653037"/>
            <a:ext cx="7543800" cy="405936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1800" dirty="0"/>
              <a:t>Private sector can play effective role in the </a:t>
            </a:r>
            <a:r>
              <a:rPr lang="en-US" sz="1800" b="1" dirty="0"/>
              <a:t>agricultural growth </a:t>
            </a:r>
            <a:r>
              <a:rPr lang="en-US" sz="1800" dirty="0"/>
              <a:t>process along with cooperatives and public sector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/>
              <a:t>Private sector can play an </a:t>
            </a:r>
            <a:r>
              <a:rPr lang="en-US" sz="1800" b="1" dirty="0"/>
              <a:t>important role in the input delivery, pluralistic extension system, and in the processing and marketing </a:t>
            </a:r>
            <a:r>
              <a:rPr lang="en-US" sz="1800" dirty="0"/>
              <a:t>of the produces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/>
              <a:t>Private sector programs for </a:t>
            </a:r>
            <a:r>
              <a:rPr lang="en-US" sz="1800" b="1" dirty="0"/>
              <a:t>value chains are effective</a:t>
            </a:r>
            <a:r>
              <a:rPr lang="en-US" sz="1800" dirty="0"/>
              <a:t>, but their coverage is limited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/>
              <a:t>Creating </a:t>
            </a:r>
            <a:r>
              <a:rPr lang="en-US" sz="1800" b="1" dirty="0"/>
              <a:t>private sector friendly policy environment</a:t>
            </a:r>
            <a:r>
              <a:rPr lang="en-US" sz="1800" dirty="0"/>
              <a:t> requires consultations and dialogues throughout the policy process?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/>
              <a:t>Public-private partnerships can increase the </a:t>
            </a:r>
            <a:r>
              <a:rPr lang="en-US" sz="1800" b="1" dirty="0"/>
              <a:t>efficiency and effectiveness </a:t>
            </a:r>
            <a:r>
              <a:rPr lang="en-US" sz="1800" dirty="0"/>
              <a:t>of the public policy design and implementation – PPDs can play a key role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/>
              <a:t>Need better understanding of </a:t>
            </a:r>
            <a:r>
              <a:rPr lang="en-US" sz="1800" b="1" dirty="0"/>
              <a:t>costs and benefits</a:t>
            </a:r>
            <a:r>
              <a:rPr lang="en-US" sz="1800" dirty="0"/>
              <a:t> of involvement of private sector or otherwise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International Food Policy Research Institute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003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508" y="2241550"/>
            <a:ext cx="8338704" cy="3182505"/>
          </a:xfrm>
          <a:ln>
            <a:solidFill>
              <a:schemeClr val="bg1"/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100" b="1" dirty="0"/>
              <a:t>Role of Private sector </a:t>
            </a:r>
            <a:r>
              <a:rPr lang="en-US" sz="2100" dirty="0"/>
              <a:t>in the policy process needs to be identified and encouraged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100" dirty="0"/>
              <a:t>Need to </a:t>
            </a:r>
            <a:r>
              <a:rPr lang="en-US" sz="2100" b="1" dirty="0"/>
              <a:t>monitor nature of policy environment </a:t>
            </a:r>
            <a:r>
              <a:rPr lang="en-US" sz="2100" dirty="0"/>
              <a:t>– are they private sector friendly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100" dirty="0"/>
              <a:t>How PPDs can help in </a:t>
            </a:r>
            <a:r>
              <a:rPr lang="en-US" sz="2100" b="1" dirty="0"/>
              <a:t>dispute resolution and speeding up </a:t>
            </a:r>
            <a:r>
              <a:rPr lang="en-US" sz="2100" dirty="0"/>
              <a:t>the private sector role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100" dirty="0"/>
              <a:t> How to </a:t>
            </a:r>
            <a:r>
              <a:rPr lang="en-US" sz="2100" b="1" dirty="0"/>
              <a:t>avoid the risks </a:t>
            </a:r>
            <a:r>
              <a:rPr lang="en-US" sz="2100" dirty="0"/>
              <a:t>that come with Private sector participation in policy process?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100" dirty="0"/>
              <a:t>The scale (and scope) of private sector depend on their </a:t>
            </a:r>
            <a:r>
              <a:rPr lang="en-US" sz="2100" b="1" dirty="0"/>
              <a:t>inclusion in policy making </a:t>
            </a:r>
            <a:r>
              <a:rPr lang="en-US" sz="2100" dirty="0"/>
              <a:t>and implementation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International Food Policy Research Institute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3350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Concluding Remarks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Addressing the issues, constraints and challenges of policy makers and stakeholders in a policy system – NGOs, networks play a key role</a:t>
            </a:r>
          </a:p>
          <a:p>
            <a:r>
              <a:rPr lang="en-US" dirty="0"/>
              <a:t>Translating research and evidence into effective agriculture, Food security and nutrition policies – synthesis of research and consultation of the evidence is a comparative advantage of the networks</a:t>
            </a:r>
          </a:p>
          <a:p>
            <a:r>
              <a:rPr lang="en-US" dirty="0"/>
              <a:t>In the context of policy change, improving capacity of the Network members in policy advocacy and communication based on available evidence through strategic analysis and synthesis could be effective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866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 of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Study Policy Process?</a:t>
            </a:r>
          </a:p>
          <a:p>
            <a:r>
              <a:rPr lang="en-US" dirty="0"/>
              <a:t>A Model of Policy Process</a:t>
            </a:r>
          </a:p>
          <a:p>
            <a:r>
              <a:rPr lang="en-US" dirty="0"/>
              <a:t>Lessons from Role of Networks in Policy Process</a:t>
            </a:r>
          </a:p>
          <a:p>
            <a:r>
              <a:rPr lang="en-US" dirty="0"/>
              <a:t>Applications to Extension and Policy Communications</a:t>
            </a:r>
          </a:p>
          <a:p>
            <a:r>
              <a:rPr lang="en-US" dirty="0"/>
              <a:t>Concluding Remarks</a:t>
            </a:r>
          </a:p>
        </p:txBody>
      </p:sp>
    </p:spTree>
    <p:extLst>
      <p:ext uri="{BB962C8B-B14F-4D97-AF65-F5344CB8AC3E}">
        <p14:creationId xmlns:p14="http://schemas.microsoft.com/office/powerpoint/2010/main" val="3635097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study the Policy Process?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5936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What drives the process of policy making and implementation under various political and socioeconomic contexts in various countries?</a:t>
            </a:r>
          </a:p>
          <a:p>
            <a:r>
              <a:rPr lang="en-US" dirty="0"/>
              <a:t>What are the challenges to design implement policies or enacting the laws?</a:t>
            </a:r>
          </a:p>
          <a:p>
            <a:r>
              <a:rPr lang="en-US" dirty="0"/>
              <a:t>How could be the process of policy change be enhanced?</a:t>
            </a:r>
          </a:p>
          <a:p>
            <a:r>
              <a:rPr lang="en-US" dirty="0"/>
              <a:t>What specific interventions will help in building better capacity of the policy system at its actors and players?</a:t>
            </a:r>
          </a:p>
          <a:p>
            <a:r>
              <a:rPr lang="en-US" dirty="0"/>
              <a:t>What innovations are need to track the improvements in the policy process?</a:t>
            </a:r>
          </a:p>
          <a:p>
            <a:r>
              <a:rPr lang="en-US" dirty="0"/>
              <a:t>What lessons could be learned from the case studies form developing countries?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246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9143999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A Model of Policy Process</a:t>
            </a:r>
            <a:br>
              <a:rPr lang="en-US" dirty="0"/>
            </a:br>
            <a:r>
              <a:rPr lang="en-US" sz="2200" dirty="0"/>
              <a:t>Source: Resnick et al (2014) – Draft Conceptual Framework paper under review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90600"/>
            <a:ext cx="9144000" cy="5867400"/>
          </a:xfrm>
        </p:spPr>
      </p:pic>
    </p:spTree>
    <p:extLst>
      <p:ext uri="{BB962C8B-B14F-4D97-AF65-F5344CB8AC3E}">
        <p14:creationId xmlns:p14="http://schemas.microsoft.com/office/powerpoint/2010/main" val="583553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Integrating Disparate Literatures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295400"/>
            <a:ext cx="7875564" cy="556260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Public and policy administration approaches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000" dirty="0"/>
              <a:t>  Policy stage heuristics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000" dirty="0"/>
              <a:t>  Multiple streams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000" dirty="0"/>
              <a:t>  Advocacy coalitions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000" dirty="0"/>
              <a:t>  Diffusion models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000" dirty="0"/>
              <a:t>  Principal-agent models </a:t>
            </a:r>
          </a:p>
          <a:p>
            <a:pPr marL="384048" lvl="2" indent="0">
              <a:buNone/>
            </a:pPr>
            <a:r>
              <a:rPr lang="en-US" sz="200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Political economy approaches</a:t>
            </a:r>
          </a:p>
          <a:p>
            <a:pPr lvl="2">
              <a:buFont typeface="Courier New" panose="02070309020205020404" pitchFamily="49" charset="0"/>
              <a:buChar char="o"/>
              <a:tabLst>
                <a:tab pos="2974975" algn="l"/>
              </a:tabLst>
            </a:pPr>
            <a:r>
              <a:rPr lang="en-US" sz="2000" dirty="0"/>
              <a:t> State vs. society-centered drivers of change </a:t>
            </a:r>
          </a:p>
          <a:p>
            <a:pPr lvl="2">
              <a:buFont typeface="Courier New" panose="02070309020205020404" pitchFamily="49" charset="0"/>
              <a:buChar char="o"/>
              <a:tabLst>
                <a:tab pos="2974975" algn="l"/>
              </a:tabLst>
            </a:pPr>
            <a:r>
              <a:rPr lang="en-US" sz="2000" dirty="0"/>
              <a:t> Rationalist, </a:t>
            </a:r>
            <a:r>
              <a:rPr lang="en-US" sz="2000" dirty="0" err="1"/>
              <a:t>institutionalist</a:t>
            </a:r>
            <a:r>
              <a:rPr lang="en-US" sz="2000" dirty="0"/>
              <a:t>, and constructivist theories </a:t>
            </a:r>
          </a:p>
          <a:p>
            <a:pPr marL="914400" lvl="2" indent="0">
              <a:buNone/>
              <a:tabLst>
                <a:tab pos="2974975" algn="l"/>
              </a:tabLst>
            </a:pPr>
            <a:endParaRPr lang="en-US" sz="2000" dirty="0"/>
          </a:p>
          <a:p>
            <a:pPr marL="914400" lvl="2" indent="0">
              <a:buNone/>
              <a:tabLst>
                <a:tab pos="2974975" algn="l"/>
              </a:tabLst>
            </a:pPr>
            <a:r>
              <a:rPr lang="en-US" sz="2000" dirty="0"/>
              <a:t>Source: Resnick et al (2014) – Draft Conceptual Framework paper under review</a:t>
            </a:r>
          </a:p>
          <a:p>
            <a:pPr marL="201168" lvl="1" indent="0">
              <a:buNone/>
            </a:pPr>
            <a:endParaRPr lang="en-US" sz="2000" dirty="0"/>
          </a:p>
          <a:p>
            <a:pPr marL="201168" lvl="1" indent="0">
              <a:buNone/>
            </a:pPr>
            <a:endParaRPr lang="en-US" sz="2800" dirty="0"/>
          </a:p>
          <a:p>
            <a:pPr marL="201168" lvl="1" indent="0">
              <a:buNone/>
            </a:pPr>
            <a:endParaRPr lang="en-US" sz="2800" dirty="0"/>
          </a:p>
          <a:p>
            <a:pPr marL="201168" lvl="1" indent="0">
              <a:buNone/>
            </a:pPr>
            <a:endParaRPr lang="en-US" sz="2800" dirty="0"/>
          </a:p>
          <a:p>
            <a:pPr marL="201168" lvl="1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37675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747760" cy="1450757"/>
          </a:xfrm>
        </p:spPr>
        <p:txBody>
          <a:bodyPr/>
          <a:lstStyle/>
          <a:p>
            <a:r>
              <a:rPr lang="en-US" dirty="0"/>
              <a:t>Identifying Key Variables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6324600" y="2057400"/>
            <a:ext cx="1860550" cy="3426463"/>
            <a:chOff x="0" y="0"/>
            <a:chExt cx="1860550" cy="3426598"/>
          </a:xfrm>
        </p:grpSpPr>
        <p:sp>
          <p:nvSpPr>
            <p:cNvPr id="19" name="Text Box 2"/>
            <p:cNvSpPr txBox="1">
              <a:spLocks noChangeArrowheads="1"/>
            </p:cNvSpPr>
            <p:nvPr/>
          </p:nvSpPr>
          <p:spPr bwMode="auto">
            <a:xfrm>
              <a:off x="103367" y="580445"/>
              <a:ext cx="1200150" cy="38163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Agenda-setting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20" name="Text Box 2"/>
            <p:cNvSpPr txBox="1">
              <a:spLocks noChangeArrowheads="1"/>
            </p:cNvSpPr>
            <p:nvPr/>
          </p:nvSpPr>
          <p:spPr bwMode="auto">
            <a:xfrm>
              <a:off x="127221" y="1160890"/>
              <a:ext cx="1200150" cy="38163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b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Design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21" name="Text Box 2"/>
            <p:cNvSpPr txBox="1">
              <a:spLocks noChangeArrowheads="1"/>
            </p:cNvSpPr>
            <p:nvPr/>
          </p:nvSpPr>
          <p:spPr bwMode="auto">
            <a:xfrm>
              <a:off x="143124" y="1741335"/>
              <a:ext cx="1200150" cy="38163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b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Adoption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22" name="Text Box 3"/>
            <p:cNvSpPr txBox="1">
              <a:spLocks noChangeArrowheads="1"/>
            </p:cNvSpPr>
            <p:nvPr/>
          </p:nvSpPr>
          <p:spPr bwMode="auto">
            <a:xfrm>
              <a:off x="135172" y="2345634"/>
              <a:ext cx="1375410" cy="42100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Implementation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23" name="Text Box 4"/>
            <p:cNvSpPr txBox="1">
              <a:spLocks noChangeArrowheads="1"/>
            </p:cNvSpPr>
            <p:nvPr/>
          </p:nvSpPr>
          <p:spPr bwMode="auto">
            <a:xfrm>
              <a:off x="151075" y="3005593"/>
              <a:ext cx="1375410" cy="42100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b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Evaluation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24" name="Text Box 2"/>
            <p:cNvSpPr txBox="1">
              <a:spLocks noChangeArrowheads="1"/>
            </p:cNvSpPr>
            <p:nvPr/>
          </p:nvSpPr>
          <p:spPr bwMode="auto">
            <a:xfrm>
              <a:off x="0" y="0"/>
              <a:ext cx="1860550" cy="4292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b="1" u="sng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Stages of Policy Process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315278" y="1114424"/>
            <a:ext cx="4531995" cy="574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05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Opportunity structures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0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Timing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0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Regime type 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Ideas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b="1" u="none" strike="noStrik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Previous history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Epistemic communities 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Diffusion of models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High level commitments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Leaders’ ideologies 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Interests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b="1" u="none" strike="noStrik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Affected stakeholders’ interests 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Bureaucratic preferences 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Party/regime legitimacy and </a:t>
            </a:r>
            <a:r>
              <a:rPr lang="en-US" sz="10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selectorate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Donor preferences 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Institutions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b="1" u="none" strike="noStrik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Parliamentary vs. presidential structure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Party systems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Bureaucratic organization and capacity 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Affected stakeholders’ organization 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Degree of decentralization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050" dirty="0"/>
              <a:t>Source: Resnick et al (2014) – Draft Conceptual Framework paper under review</a:t>
            </a:r>
            <a:endParaRPr lang="en-US" sz="105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n-US" sz="10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n-US" sz="105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8" name="Right Brace 27"/>
          <p:cNvSpPr/>
          <p:nvPr/>
        </p:nvSpPr>
        <p:spPr>
          <a:xfrm>
            <a:off x="3009900" y="1619250"/>
            <a:ext cx="2943225" cy="4371975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3762375" y="1924050"/>
            <a:ext cx="1838325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b="1" dirty="0"/>
              <a:t>Nature of the policy</a:t>
            </a:r>
          </a:p>
          <a:p>
            <a:r>
              <a:rPr lang="en-US" sz="1400" i="1" dirty="0"/>
              <a:t>(redistributive, distributive, regulatory, etc.)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705225" y="4257675"/>
            <a:ext cx="1838325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b="1" dirty="0"/>
              <a:t>Scale of policy change </a:t>
            </a:r>
          </a:p>
          <a:p>
            <a:r>
              <a:rPr lang="en-US" sz="1400" i="1" dirty="0"/>
              <a:t>(major policy innovation or gradual refinement)</a:t>
            </a:r>
          </a:p>
        </p:txBody>
      </p:sp>
    </p:spTree>
    <p:extLst>
      <p:ext uri="{BB962C8B-B14F-4D97-AF65-F5344CB8AC3E}">
        <p14:creationId xmlns:p14="http://schemas.microsoft.com/office/powerpoint/2010/main" val="996917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 from Bangladesh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BRAC  – largest NGO in Bangladesh</a:t>
            </a:r>
          </a:p>
          <a:p>
            <a:r>
              <a:rPr lang="en-US" dirty="0"/>
              <a:t>CSOs raised voices about the concerns</a:t>
            </a:r>
          </a:p>
          <a:p>
            <a:r>
              <a:rPr lang="en-US" dirty="0"/>
              <a:t>Government concerned about the political instability</a:t>
            </a:r>
          </a:p>
          <a:p>
            <a:r>
              <a:rPr lang="en-US" dirty="0"/>
              <a:t>Convened consultations of the CSOs</a:t>
            </a:r>
          </a:p>
          <a:p>
            <a:r>
              <a:rPr lang="en-US" dirty="0"/>
              <a:t>BIDS conducted research and analysis</a:t>
            </a:r>
          </a:p>
          <a:p>
            <a:r>
              <a:rPr lang="en-US" dirty="0"/>
              <a:t>FPMU – Ministry of Food coordinated consultations – Training in analysis of causes of interventions</a:t>
            </a:r>
          </a:p>
          <a:p>
            <a:r>
              <a:rPr lang="en-US" dirty="0"/>
              <a:t>Recommended social protection measures emphasizing long term development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600" dirty="0"/>
              <a:t>Source: IFPRI-BRAC consultations in 2009, Dhaka</a:t>
            </a:r>
          </a:p>
        </p:txBody>
      </p:sp>
    </p:spTree>
    <p:extLst>
      <p:ext uri="{BB962C8B-B14F-4D97-AF65-F5344CB8AC3E}">
        <p14:creationId xmlns:p14="http://schemas.microsoft.com/office/powerpoint/2010/main" val="208130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en-US" dirty="0"/>
              <a:t>Lessons from India </a:t>
            </a:r>
            <a:br>
              <a:rPr lang="en-US" dirty="0"/>
            </a:br>
            <a:r>
              <a:rPr lang="en-US" sz="2700" dirty="0"/>
              <a:t>(Source: Consultations by IFPRI in 2009, New Delhi)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Food Security Bill of 2013</a:t>
            </a:r>
          </a:p>
          <a:p>
            <a:r>
              <a:rPr lang="en-US" dirty="0"/>
              <a:t>Began with a law suit by a lawyer at the Supreme Court</a:t>
            </a:r>
          </a:p>
          <a:p>
            <a:r>
              <a:rPr lang="en-US" dirty="0"/>
              <a:t>Mobilization of the NGOs behind the “Right to Food”</a:t>
            </a:r>
          </a:p>
          <a:p>
            <a:r>
              <a:rPr lang="en-US" dirty="0"/>
              <a:t>Researchers and CSOs collaborated with their strengths to bring research and outreach together</a:t>
            </a:r>
          </a:p>
          <a:p>
            <a:r>
              <a:rPr lang="en-US" dirty="0"/>
              <a:t>Policy system took this up and debated for several years</a:t>
            </a:r>
          </a:p>
          <a:p>
            <a:r>
              <a:rPr lang="en-US" dirty="0"/>
              <a:t>CSOs brought ground level reality to the policy debates on a regular basis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529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en-US" dirty="0"/>
              <a:t>Lessons from Vietnam </a:t>
            </a:r>
            <a:br>
              <a:rPr lang="en-US" dirty="0"/>
            </a:br>
            <a:r>
              <a:rPr lang="en-US" sz="2700" dirty="0"/>
              <a:t>(Source: Consultations by IFPRI in 2011, Hanoi)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Climate change policies and programs</a:t>
            </a:r>
          </a:p>
          <a:p>
            <a:r>
              <a:rPr lang="en-US" dirty="0"/>
              <a:t>Several ministries and agencies are involved</a:t>
            </a:r>
          </a:p>
          <a:p>
            <a:r>
              <a:rPr lang="en-US" dirty="0"/>
              <a:t>Initially doubts about the knowledge and role of NGOs in the Climate change issues</a:t>
            </a:r>
          </a:p>
          <a:p>
            <a:r>
              <a:rPr lang="en-US" dirty="0"/>
              <a:t>Leading NGO activist organization mobilized other CSOs for consultation</a:t>
            </a:r>
          </a:p>
          <a:p>
            <a:r>
              <a:rPr lang="en-US" dirty="0"/>
              <a:t>Several rounds of training and capacity development were organized</a:t>
            </a:r>
          </a:p>
          <a:p>
            <a:r>
              <a:rPr lang="en-US" dirty="0"/>
              <a:t>CSOs are beginning to help in the process of  local consultation and dissemination of information about the potential challenges and adaptation measures.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203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1655</TotalTime>
  <Words>815</Words>
  <Application>Microsoft Office PowerPoint</Application>
  <PresentationFormat>On-screen Show (4:3)</PresentationFormat>
  <Paragraphs>142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Courier New</vt:lpstr>
      <vt:lpstr>Symbol</vt:lpstr>
      <vt:lpstr>Times New Roman</vt:lpstr>
      <vt:lpstr>Wingdings</vt:lpstr>
      <vt:lpstr>Office Theme</vt:lpstr>
      <vt:lpstr> Suresh Babu PNG Policy Dialogue Presentation  September 10, 2018 </vt:lpstr>
      <vt:lpstr>Organization of Presentation</vt:lpstr>
      <vt:lpstr>Why study the Policy Process?</vt:lpstr>
      <vt:lpstr>A Model of Policy Process Source: Resnick et al (2014) – Draft Conceptual Framework paper under review</vt:lpstr>
      <vt:lpstr>Integrating Disparate Literatures</vt:lpstr>
      <vt:lpstr>Identifying Key Variables</vt:lpstr>
      <vt:lpstr>Lessons from Bangladesh</vt:lpstr>
      <vt:lpstr>Lessons from India  (Source: Consultations by IFPRI in 2009, New Delhi)</vt:lpstr>
      <vt:lpstr>Lessons from Vietnam  (Source: Consultations by IFPRI in 2011, Hanoi)</vt:lpstr>
      <vt:lpstr>Lessons from Nigeria Source: Babu et al (2014)</vt:lpstr>
      <vt:lpstr>Thematic Application: Tools and Applications to Policy and Extension Communications</vt:lpstr>
      <vt:lpstr>Issues in the context of Nepal Agriculture</vt:lpstr>
      <vt:lpstr>Conclusions</vt:lpstr>
      <vt:lpstr>Concluding Remarks</vt:lpstr>
    </vt:vector>
  </TitlesOfParts>
  <Company>Michigan State University CANR/MSUE/MAES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Haggblade</dc:creator>
  <cp:lastModifiedBy>Payne, Kenna</cp:lastModifiedBy>
  <cp:revision>65</cp:revision>
  <cp:lastPrinted>2014-06-10T16:57:35Z</cp:lastPrinted>
  <dcterms:created xsi:type="dcterms:W3CDTF">2014-06-06T19:00:18Z</dcterms:created>
  <dcterms:modified xsi:type="dcterms:W3CDTF">2018-09-18T19:06:22Z</dcterms:modified>
</cp:coreProperties>
</file>